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sldIdLst>
    <p:sldId id="256" r:id="rId2"/>
    <p:sldId id="261" r:id="rId3"/>
    <p:sldId id="263" r:id="rId4"/>
    <p:sldId id="264" r:id="rId5"/>
    <p:sldId id="269" r:id="rId6"/>
    <p:sldId id="258" r:id="rId7"/>
    <p:sldId id="259" r:id="rId8"/>
    <p:sldId id="260" r:id="rId9"/>
    <p:sldId id="270" r:id="rId10"/>
    <p:sldId id="265" r:id="rId11"/>
    <p:sldId id="268" r:id="rId12"/>
    <p:sldId id="266" r:id="rId13"/>
    <p:sldId id="267" r:id="rId14"/>
    <p:sldId id="271" r:id="rId15"/>
    <p:sldId id="257" r:id="rId16"/>
    <p:sldId id="26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2002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40609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9543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71955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7993037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8900605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91817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60240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5086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85044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14962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27850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78781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55178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5426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0029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10/22/2015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37933609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005446"/>
            <a:ext cx="8915399" cy="1828799"/>
          </a:xfrm>
        </p:spPr>
        <p:txBody>
          <a:bodyPr/>
          <a:lstStyle/>
          <a:p>
            <a:pPr algn="ctr"/>
            <a:r>
              <a:rPr lang="en-US" dirty="0" smtClean="0"/>
              <a:t>Spirituality &amp; </a:t>
            </a:r>
            <a:br>
              <a:rPr lang="en-US" dirty="0" smtClean="0"/>
            </a:br>
            <a:r>
              <a:rPr lang="en-US" dirty="0" smtClean="0"/>
              <a:t>Servant- Leadership	</a:t>
            </a:r>
            <a:endParaRPr lang="en-US" dirty="0"/>
          </a:p>
        </p:txBody>
      </p:sp>
      <p:sp>
        <p:nvSpPr>
          <p:cNvPr id="3" name="Subtitle 2"/>
          <p:cNvSpPr>
            <a:spLocks noGrp="1"/>
          </p:cNvSpPr>
          <p:nvPr>
            <p:ph type="subTitle" idx="1"/>
          </p:nvPr>
        </p:nvSpPr>
        <p:spPr/>
        <p:txBody>
          <a:bodyPr/>
          <a:lstStyle/>
          <a:p>
            <a:pPr algn="ctr"/>
            <a:r>
              <a:rPr lang="en-US" dirty="0" smtClean="0"/>
              <a:t>By Kara Keating</a:t>
            </a:r>
          </a:p>
          <a:p>
            <a:pPr algn="ctr"/>
            <a:r>
              <a:rPr lang="en-US" dirty="0" smtClean="0"/>
              <a:t>Gonzaga University</a:t>
            </a:r>
            <a:endParaRPr lang="en-US" dirty="0"/>
          </a:p>
        </p:txBody>
      </p:sp>
    </p:spTree>
    <p:extLst>
      <p:ext uri="{BB962C8B-B14F-4D97-AF65-F5344CB8AC3E}">
        <p14:creationId xmlns:p14="http://schemas.microsoft.com/office/powerpoint/2010/main" val="3927308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Building a Good Society</a:t>
            </a:r>
            <a:endParaRPr lang="en-US" dirty="0"/>
          </a:p>
        </p:txBody>
      </p:sp>
      <p:sp>
        <p:nvSpPr>
          <p:cNvPr id="3" name="Text Placeholder 2"/>
          <p:cNvSpPr>
            <a:spLocks noGrp="1"/>
          </p:cNvSpPr>
          <p:nvPr>
            <p:ph type="body" idx="1"/>
          </p:nvPr>
        </p:nvSpPr>
        <p:spPr/>
        <p:txBody>
          <a:bodyPr/>
          <a:lstStyle/>
          <a:p>
            <a:r>
              <a:rPr lang="en-US" dirty="0" smtClean="0"/>
              <a:t>A Spiritual Leader’s Role	</a:t>
            </a:r>
            <a:endParaRPr lang="en-US" dirty="0"/>
          </a:p>
        </p:txBody>
      </p:sp>
      <p:sp>
        <p:nvSpPr>
          <p:cNvPr id="4" name="Content Placeholder 3"/>
          <p:cNvSpPr>
            <a:spLocks noGrp="1"/>
          </p:cNvSpPr>
          <p:nvPr>
            <p:ph sz="half" idx="2"/>
          </p:nvPr>
        </p:nvSpPr>
        <p:spPr/>
        <p:txBody>
          <a:bodyPr>
            <a:normAutofit fontScale="92500" lnSpcReduction="10000"/>
          </a:bodyPr>
          <a:lstStyle/>
          <a:p>
            <a:endParaRPr lang="en-US" dirty="0" smtClean="0"/>
          </a:p>
          <a:p>
            <a:pPr marL="0" indent="0">
              <a:buNone/>
            </a:pPr>
            <a:r>
              <a:rPr lang="en-US" dirty="0" smtClean="0"/>
              <a:t>“A religious leader simply makes his or her best effort to build and sustain a good society.  The result will be whatever it is.  It is not within the power of any of us mortals to determine the outcome (fortunately).  A ’good’ society is seen as one in which there is widespread </a:t>
            </a:r>
            <a:r>
              <a:rPr lang="en-US" i="1" dirty="0" smtClean="0"/>
              <a:t>faith as trust … </a:t>
            </a:r>
            <a:r>
              <a:rPr lang="en-US" dirty="0" smtClean="0"/>
              <a:t>that encourages and sustains ordinary, good people as constructive influences in the world</a:t>
            </a:r>
            <a:r>
              <a:rPr lang="en-US" dirty="0"/>
              <a:t>” (Greenleaf R. K., 1998, p. 115</a:t>
            </a:r>
            <a:r>
              <a:rPr lang="en-US" dirty="0" smtClean="0"/>
              <a:t>).</a:t>
            </a:r>
            <a:endParaRPr lang="en-US" dirty="0"/>
          </a:p>
        </p:txBody>
      </p:sp>
      <p:pic>
        <p:nvPicPr>
          <p:cNvPr id="9" name="Content Placeholder 8"/>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663096" y="1974651"/>
            <a:ext cx="3372049" cy="3372049"/>
          </a:xfrm>
        </p:spPr>
      </p:pic>
    </p:spTree>
    <p:extLst>
      <p:ext uri="{BB962C8B-B14F-4D97-AF65-F5344CB8AC3E}">
        <p14:creationId xmlns:p14="http://schemas.microsoft.com/office/powerpoint/2010/main" val="670798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Spirituality as a Life Orientation</a:t>
            </a:r>
            <a:endParaRPr lang="en-US" dirty="0"/>
          </a:p>
        </p:txBody>
      </p:sp>
      <p:sp>
        <p:nvSpPr>
          <p:cNvPr id="7" name="Content Placeholder 6"/>
          <p:cNvSpPr>
            <a:spLocks noGrp="1"/>
          </p:cNvSpPr>
          <p:nvPr>
            <p:ph sz="half" idx="1"/>
          </p:nvPr>
        </p:nvSpPr>
        <p:spPr/>
        <p:txBody>
          <a:bodyPr>
            <a:normAutofit/>
          </a:bodyPr>
          <a:lstStyle/>
          <a:p>
            <a:r>
              <a:rPr lang="en-US" dirty="0"/>
              <a:t>“Spirituality is concerned with the </a:t>
            </a:r>
            <a:r>
              <a:rPr lang="en-US" i="1" dirty="0"/>
              <a:t>relationship between the human spirit and the Universal Spirit – between the human being and </a:t>
            </a:r>
            <a:r>
              <a:rPr lang="en-US" i="1" dirty="0" smtClean="0"/>
              <a:t>God</a:t>
            </a:r>
            <a:r>
              <a:rPr lang="en-US" dirty="0" smtClean="0"/>
              <a:t>…. Spirituality is the orientation of one’s life toward God – not away from others and not even away from the legitimate needs of the self, </a:t>
            </a:r>
            <a:r>
              <a:rPr lang="en-US" dirty="0"/>
              <a:t>but </a:t>
            </a:r>
            <a:r>
              <a:rPr lang="en-US" i="1" dirty="0"/>
              <a:t>toward</a:t>
            </a:r>
            <a:r>
              <a:rPr lang="en-US" dirty="0"/>
              <a:t> God” (Thompson, 2000, p. 55</a:t>
            </a:r>
            <a:r>
              <a:rPr lang="en-US" dirty="0" smtClean="0"/>
              <a:t>).</a:t>
            </a:r>
          </a:p>
        </p:txBody>
      </p:sp>
      <p:sp>
        <p:nvSpPr>
          <p:cNvPr id="8" name="Content Placeholder 7"/>
          <p:cNvSpPr>
            <a:spLocks noGrp="1"/>
          </p:cNvSpPr>
          <p:nvPr>
            <p:ph sz="half" idx="2"/>
          </p:nvPr>
        </p:nvSpPr>
        <p:spPr/>
        <p:txBody>
          <a:bodyPr>
            <a:normAutofit/>
          </a:bodyPr>
          <a:lstStyle/>
          <a:p>
            <a:r>
              <a:rPr lang="en-US" dirty="0" smtClean="0"/>
              <a:t>4 Essential Prerequisites</a:t>
            </a:r>
          </a:p>
          <a:p>
            <a:pPr lvl="1"/>
            <a:r>
              <a:rPr lang="en-US" dirty="0" smtClean="0"/>
              <a:t>Open to the influence of a higher power</a:t>
            </a:r>
          </a:p>
          <a:p>
            <a:pPr lvl="1"/>
            <a:r>
              <a:rPr lang="en-US" dirty="0" smtClean="0"/>
              <a:t>Acknowledge that power as our source of meaning and value</a:t>
            </a:r>
          </a:p>
          <a:p>
            <a:pPr lvl="1"/>
            <a:r>
              <a:rPr lang="en-US" dirty="0" smtClean="0"/>
              <a:t>Align ourselves with that power and its purpose for us</a:t>
            </a:r>
          </a:p>
          <a:p>
            <a:pPr lvl="1"/>
            <a:r>
              <a:rPr lang="en-US" dirty="0" smtClean="0"/>
              <a:t>Cultivating the presences of that higher power (Thompson, 2000, pp. 56-58).  </a:t>
            </a:r>
            <a:endParaRPr lang="en-US" dirty="0"/>
          </a:p>
        </p:txBody>
      </p:sp>
    </p:spTree>
    <p:extLst>
      <p:ext uri="{BB962C8B-B14F-4D97-AF65-F5344CB8AC3E}">
        <p14:creationId xmlns:p14="http://schemas.microsoft.com/office/powerpoint/2010/main" val="3798988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Leading is Giving</a:t>
            </a:r>
            <a:endParaRPr lang="en-US" dirty="0"/>
          </a:p>
        </p:txBody>
      </p:sp>
      <p:pic>
        <p:nvPicPr>
          <p:cNvPr id="10" name="Content Placeholder 9"/>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24500" y="2126222"/>
            <a:ext cx="4755361" cy="2965322"/>
          </a:xfrm>
        </p:spPr>
      </p:pic>
      <p:sp>
        <p:nvSpPr>
          <p:cNvPr id="8" name="Content Placeholder 7"/>
          <p:cNvSpPr>
            <a:spLocks noGrp="1"/>
          </p:cNvSpPr>
          <p:nvPr>
            <p:ph sz="half" idx="2"/>
          </p:nvPr>
        </p:nvSpPr>
        <p:spPr/>
        <p:txBody>
          <a:bodyPr>
            <a:normAutofit/>
          </a:bodyPr>
          <a:lstStyle/>
          <a:p>
            <a:pPr marL="0" indent="0">
              <a:buNone/>
            </a:pPr>
            <a:r>
              <a:rPr lang="en-US" sz="2000" dirty="0" smtClean="0"/>
              <a:t>“Leading is giving.  It is an ethic, a gift of oneself to the common cause…. The essence of leadership is not giving tangible things or even inspirational visions.  It is offering oneself and </a:t>
            </a:r>
            <a:r>
              <a:rPr lang="en-US" sz="2000" dirty="0"/>
              <a:t>one’s spirit” </a:t>
            </a:r>
            <a:endParaRPr lang="en-US" sz="2000" dirty="0" smtClean="0"/>
          </a:p>
          <a:p>
            <a:pPr marL="0" indent="0">
              <a:buNone/>
            </a:pPr>
            <a:r>
              <a:rPr lang="en-US" sz="2000" dirty="0" smtClean="0"/>
              <a:t>(</a:t>
            </a:r>
            <a:r>
              <a:rPr lang="en-US" sz="2000" dirty="0" err="1"/>
              <a:t>Bolman</a:t>
            </a:r>
            <a:r>
              <a:rPr lang="en-US" sz="2000" dirty="0"/>
              <a:t> &amp; Deal, 2011, p. 122</a:t>
            </a:r>
            <a:r>
              <a:rPr lang="en-US" sz="2000" dirty="0" smtClean="0"/>
              <a:t>). </a:t>
            </a:r>
            <a:endParaRPr lang="en-US" sz="2000" dirty="0"/>
          </a:p>
        </p:txBody>
      </p:sp>
    </p:spTree>
    <p:extLst>
      <p:ext uri="{BB962C8B-B14F-4D97-AF65-F5344CB8AC3E}">
        <p14:creationId xmlns:p14="http://schemas.microsoft.com/office/powerpoint/2010/main" val="830448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Leading is Love</a:t>
            </a:r>
            <a:endParaRPr lang="en-US" dirty="0"/>
          </a:p>
        </p:txBody>
      </p:sp>
      <p:sp>
        <p:nvSpPr>
          <p:cNvPr id="7" name="Content Placeholder 6"/>
          <p:cNvSpPr>
            <a:spLocks noGrp="1"/>
          </p:cNvSpPr>
          <p:nvPr>
            <p:ph sz="half" idx="1"/>
          </p:nvPr>
        </p:nvSpPr>
        <p:spPr/>
        <p:txBody>
          <a:bodyPr>
            <a:normAutofit lnSpcReduction="10000"/>
          </a:bodyPr>
          <a:lstStyle/>
          <a:p>
            <a:pPr marL="0" indent="0">
              <a:buNone/>
            </a:pPr>
            <a:r>
              <a:rPr lang="en-US" dirty="0" smtClean="0"/>
              <a:t>“ The people who help us grown toward true self offer unconditional love, neither judging us to be deficient nor trying to force us to change but accepting us exactly as we are.  And yet this unconditional love does not lead us to rest on our laurels.  Instead, it surrounds us with a charging force field that makes us want to grow from the inside out – a force field that is safe enough to take the risks and endure the failures that growth requires</a:t>
            </a:r>
            <a:r>
              <a:rPr lang="en-US" dirty="0"/>
              <a:t>” (Palmer, 2004, p. 60</a:t>
            </a:r>
            <a:r>
              <a:rPr lang="en-US" dirty="0" smtClean="0"/>
              <a:t>).</a:t>
            </a:r>
            <a:endParaRPr lang="en-US"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09228" y="2524992"/>
            <a:ext cx="4481433" cy="2982190"/>
          </a:xfrm>
        </p:spPr>
      </p:pic>
    </p:spTree>
    <p:extLst>
      <p:ext uri="{BB962C8B-B14F-4D97-AF65-F5344CB8AC3E}">
        <p14:creationId xmlns:p14="http://schemas.microsoft.com/office/powerpoint/2010/main" val="4288080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Self-Reflection Questions</a:t>
            </a:r>
            <a:endParaRPr lang="en-US" dirty="0"/>
          </a:p>
        </p:txBody>
      </p:sp>
      <p:sp>
        <p:nvSpPr>
          <p:cNvPr id="6" name="Content Placeholder 5"/>
          <p:cNvSpPr>
            <a:spLocks noGrp="1"/>
          </p:cNvSpPr>
          <p:nvPr>
            <p:ph idx="1"/>
          </p:nvPr>
        </p:nvSpPr>
        <p:spPr/>
        <p:txBody>
          <a:bodyPr/>
          <a:lstStyle/>
          <a:p>
            <a:r>
              <a:rPr lang="en-US" dirty="0" smtClean="0"/>
              <a:t>In what ways are you building a good society? How are you encouraging and sustaining ordinary people to care for the world? </a:t>
            </a:r>
          </a:p>
          <a:p>
            <a:r>
              <a:rPr lang="en-US" dirty="0" smtClean="0"/>
              <a:t>Are you open to the influence of a higher power?  </a:t>
            </a:r>
            <a:endParaRPr lang="en-US" dirty="0"/>
          </a:p>
          <a:p>
            <a:r>
              <a:rPr lang="en-US" dirty="0" smtClean="0"/>
              <a:t>Do you doubt the guidance you receive or have difficulty acting on the guidance from that higher power?  How can you heal that doubt?</a:t>
            </a:r>
          </a:p>
          <a:p>
            <a:r>
              <a:rPr lang="en-US" dirty="0" smtClean="0"/>
              <a:t>In what ways are you cultivating presence in your life?</a:t>
            </a:r>
          </a:p>
          <a:p>
            <a:r>
              <a:rPr lang="en-US" dirty="0" smtClean="0"/>
              <a:t>In what ways can you love others more?</a:t>
            </a:r>
          </a:p>
          <a:p>
            <a:r>
              <a:rPr lang="en-US" dirty="0" smtClean="0"/>
              <a:t>In what ways can you be more accepting of others and their differences?</a:t>
            </a:r>
          </a:p>
          <a:p>
            <a:pPr marL="0" indent="0">
              <a:buNone/>
            </a:pPr>
            <a:endParaRPr lang="en-US" dirty="0" smtClean="0"/>
          </a:p>
          <a:p>
            <a:endParaRPr lang="en-US" dirty="0"/>
          </a:p>
        </p:txBody>
      </p:sp>
    </p:spTree>
    <p:extLst>
      <p:ext uri="{BB962C8B-B14F-4D97-AF65-F5344CB8AC3E}">
        <p14:creationId xmlns:p14="http://schemas.microsoft.com/office/powerpoint/2010/main" val="121881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927" y="624110"/>
            <a:ext cx="9592685" cy="1280890"/>
          </a:xfrm>
        </p:spPr>
        <p:txBody>
          <a:bodyPr/>
          <a:lstStyle/>
          <a:p>
            <a:pPr algn="ctr"/>
            <a:r>
              <a:rPr lang="en-US" dirty="0" smtClean="0"/>
              <a:t>Taking God’s Hand</a:t>
            </a:r>
            <a:endParaRPr lang="en-US" dirty="0"/>
          </a:p>
        </p:txBody>
      </p:sp>
      <p:sp>
        <p:nvSpPr>
          <p:cNvPr id="3" name="Content Placeholder 2"/>
          <p:cNvSpPr>
            <a:spLocks noGrp="1"/>
          </p:cNvSpPr>
          <p:nvPr>
            <p:ph idx="1"/>
          </p:nvPr>
        </p:nvSpPr>
        <p:spPr>
          <a:xfrm>
            <a:off x="1757939" y="1264555"/>
            <a:ext cx="8946541" cy="5413664"/>
          </a:xfrm>
        </p:spPr>
        <p:txBody>
          <a:bodyPr>
            <a:normAutofit fontScale="92500" lnSpcReduction="20000"/>
          </a:bodyPr>
          <a:lstStyle/>
          <a:p>
            <a:pPr marL="0" indent="0" algn="ctr">
              <a:buNone/>
            </a:pPr>
            <a:endParaRPr lang="en-US" dirty="0" smtClean="0"/>
          </a:p>
          <a:p>
            <a:pPr marL="0" indent="0" algn="ctr">
              <a:buNone/>
            </a:pPr>
            <a:r>
              <a:rPr lang="fr-FR" b="1" dirty="0" smtClean="0"/>
              <a:t>Patient Trust by Pierre </a:t>
            </a:r>
            <a:r>
              <a:rPr lang="fr-FR" b="1" dirty="0"/>
              <a:t>Teilhard de Chardin, </a:t>
            </a:r>
            <a:r>
              <a:rPr lang="fr-FR" b="1" dirty="0" smtClean="0"/>
              <a:t>SJ</a:t>
            </a:r>
            <a:endParaRPr lang="en-US" b="1" dirty="0"/>
          </a:p>
          <a:p>
            <a:pPr marL="0" indent="0">
              <a:buNone/>
            </a:pPr>
            <a:r>
              <a:rPr lang="en-US" dirty="0" smtClean="0"/>
              <a:t>Above all, trust in the slow work of God.</a:t>
            </a:r>
            <a:br>
              <a:rPr lang="en-US" dirty="0" smtClean="0"/>
            </a:br>
            <a:r>
              <a:rPr lang="en-US" dirty="0" smtClean="0"/>
              <a:t>We are quite naturally impatient in everything</a:t>
            </a:r>
            <a:br>
              <a:rPr lang="en-US" dirty="0" smtClean="0"/>
            </a:br>
            <a:r>
              <a:rPr lang="en-US" dirty="0" smtClean="0"/>
              <a:t>to reach the end without delay.</a:t>
            </a:r>
            <a:br>
              <a:rPr lang="en-US" dirty="0" smtClean="0"/>
            </a:br>
            <a:r>
              <a:rPr lang="en-US" dirty="0" smtClean="0"/>
              <a:t>We should like to skip the intermediate stages.</a:t>
            </a:r>
            <a:br>
              <a:rPr lang="en-US" dirty="0" smtClean="0"/>
            </a:br>
            <a:r>
              <a:rPr lang="en-US" dirty="0" smtClean="0"/>
              <a:t>We are impatient of being on the way to something unknown, something new.</a:t>
            </a:r>
            <a:br>
              <a:rPr lang="en-US" dirty="0" smtClean="0"/>
            </a:br>
            <a:r>
              <a:rPr lang="en-US" dirty="0" smtClean="0"/>
              <a:t>And yet it is the law of all progress that it is made by passing through some stages of instability— and that it may take a very long time.</a:t>
            </a:r>
          </a:p>
          <a:p>
            <a:pPr marL="0" indent="0">
              <a:buNone/>
            </a:pPr>
            <a:r>
              <a:rPr lang="en-US" dirty="0" smtClean="0"/>
              <a:t>And so I think it is with you;</a:t>
            </a:r>
            <a:br>
              <a:rPr lang="en-US" dirty="0" smtClean="0"/>
            </a:br>
            <a:r>
              <a:rPr lang="en-US" dirty="0" smtClean="0"/>
              <a:t>your ideas mature gradually— let them grow, let them shape themselves, without undue haste.</a:t>
            </a:r>
            <a:br>
              <a:rPr lang="en-US" dirty="0" smtClean="0"/>
            </a:br>
            <a:r>
              <a:rPr lang="en-US" dirty="0" smtClean="0"/>
              <a:t>Don’t try to force them on, as though you could be today what time (that is to say, grace and circumstances</a:t>
            </a:r>
            <a:br>
              <a:rPr lang="en-US" dirty="0" smtClean="0"/>
            </a:br>
            <a:r>
              <a:rPr lang="en-US" dirty="0" smtClean="0"/>
              <a:t>acting on your own good will)</a:t>
            </a:r>
            <a:br>
              <a:rPr lang="en-US" dirty="0" smtClean="0"/>
            </a:br>
            <a:r>
              <a:rPr lang="en-US" dirty="0" smtClean="0"/>
              <a:t>will make of you tomorrow.</a:t>
            </a:r>
            <a:br>
              <a:rPr lang="en-US" dirty="0" smtClean="0"/>
            </a:br>
            <a:endParaRPr lang="en-US" dirty="0" smtClean="0"/>
          </a:p>
          <a:p>
            <a:pPr marL="0" indent="0">
              <a:buNone/>
            </a:pPr>
            <a:r>
              <a:rPr lang="en-US" dirty="0" smtClean="0"/>
              <a:t>Only God could say what this new spirit gradually forming within you will be.</a:t>
            </a:r>
            <a:br>
              <a:rPr lang="en-US" dirty="0" smtClean="0"/>
            </a:br>
            <a:r>
              <a:rPr lang="en-US" dirty="0" smtClean="0"/>
              <a:t>Give Our Lord the benefit of believing</a:t>
            </a:r>
            <a:br>
              <a:rPr lang="en-US" dirty="0" smtClean="0"/>
            </a:br>
            <a:r>
              <a:rPr lang="en-US" dirty="0" smtClean="0"/>
              <a:t>that his hand is leading you,</a:t>
            </a:r>
            <a:br>
              <a:rPr lang="en-US" dirty="0" smtClean="0"/>
            </a:br>
            <a:r>
              <a:rPr lang="en-US" dirty="0" smtClean="0"/>
              <a:t>and accept the anxiety of feeling yourself in suspense and incomplete.</a:t>
            </a:r>
          </a:p>
          <a:p>
            <a:endParaRPr lang="en-US" dirty="0"/>
          </a:p>
        </p:txBody>
      </p:sp>
    </p:spTree>
    <p:extLst>
      <p:ext uri="{BB962C8B-B14F-4D97-AF65-F5344CB8AC3E}">
        <p14:creationId xmlns:p14="http://schemas.microsoft.com/office/powerpoint/2010/main" val="581961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t>Bolman</a:t>
            </a:r>
            <a:r>
              <a:rPr lang="en-US" dirty="0"/>
              <a:t>, L. G., &amp; Deal, E. T. (2011). Leading with Soul. San Francisco: </a:t>
            </a:r>
            <a:r>
              <a:rPr lang="en-US" dirty="0" err="1"/>
              <a:t>Jossey</a:t>
            </a:r>
            <a:r>
              <a:rPr lang="en-US" dirty="0"/>
              <a:t>-Bass.</a:t>
            </a:r>
          </a:p>
          <a:p>
            <a:pPr marL="0" indent="0">
              <a:buNone/>
            </a:pPr>
            <a:r>
              <a:rPr lang="en-US" dirty="0"/>
              <a:t>Greenleaf, R. K. (1977). Servant Leadership: A Journey into the Nature of </a:t>
            </a:r>
            <a:r>
              <a:rPr lang="en-US" dirty="0" smtClean="0"/>
              <a:t>Legitimate </a:t>
            </a:r>
            <a:r>
              <a:rPr lang="en-US" dirty="0"/>
              <a:t>Power &amp; Greatness. Mahwah: Paulist Press.</a:t>
            </a:r>
          </a:p>
          <a:p>
            <a:pPr marL="0" indent="0">
              <a:buNone/>
            </a:pPr>
            <a:r>
              <a:rPr lang="en-US" dirty="0"/>
              <a:t>Greenleaf, R. K. (1998). The Power of Servant Leadership. San Francisco: </a:t>
            </a:r>
            <a:r>
              <a:rPr lang="en-US" dirty="0" err="1"/>
              <a:t>Berrett</a:t>
            </a:r>
            <a:r>
              <a:rPr lang="en-US" dirty="0"/>
              <a:t>-Koehler Publishers, Inc.</a:t>
            </a:r>
          </a:p>
          <a:p>
            <a:pPr marL="0" indent="0">
              <a:buNone/>
            </a:pPr>
            <a:r>
              <a:rPr lang="en-US" dirty="0"/>
              <a:t>Horsman, D. J. (2015, 02 20). Blackboard Learn. Retrieved from Gonzaga University: https://learn.gonzaga.edu/webapps/portal/frameset.jsp</a:t>
            </a:r>
          </a:p>
          <a:p>
            <a:pPr marL="0" indent="0">
              <a:buNone/>
            </a:pPr>
            <a:r>
              <a:rPr lang="en-US" dirty="0" smtClean="0"/>
              <a:t>Palmer</a:t>
            </a:r>
            <a:r>
              <a:rPr lang="en-US" dirty="0"/>
              <a:t>, P. J. (2004). A Hidden Wholeness: A Journey Toward an Undivided Life. San </a:t>
            </a:r>
            <a:r>
              <a:rPr lang="en-US" dirty="0" err="1"/>
              <a:t>Franscisco</a:t>
            </a:r>
            <a:r>
              <a:rPr lang="en-US" dirty="0"/>
              <a:t>: John Wiley &amp; Sons.</a:t>
            </a:r>
          </a:p>
          <a:p>
            <a:pPr marL="0" indent="0">
              <a:buNone/>
            </a:pPr>
            <a:r>
              <a:rPr lang="en-US" dirty="0"/>
              <a:t>Spears, D. L. (2015, 10 22). Blackboard Learn. Retrieved from Gonzaga University: https://learn.gonzaga.edu/webapps/portal/frameset.jsp</a:t>
            </a:r>
          </a:p>
          <a:p>
            <a:pPr marL="0" indent="0">
              <a:buNone/>
            </a:pPr>
            <a:r>
              <a:rPr lang="en-US" dirty="0"/>
              <a:t>Thompson, C. M. (2000). The Congruent Life. San Francisco: </a:t>
            </a:r>
            <a:r>
              <a:rPr lang="en-US" dirty="0" err="1"/>
              <a:t>Jossey</a:t>
            </a:r>
            <a:r>
              <a:rPr lang="en-US" dirty="0"/>
              <a:t>-Bass.</a:t>
            </a:r>
          </a:p>
          <a:p>
            <a:pPr marL="0" indent="0">
              <a:buNone/>
            </a:pPr>
            <a:r>
              <a:rPr lang="en-US" dirty="0"/>
              <a:t>Wigglesworth, C. (2012). SQ 21: The Twenty-One Skills of Spiritual Intelligence. In C. Wigglesworth, SQ 21: The Twenty-One Skills of Spiritual Intelligence. New York: Select Books Inc.</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95710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Servant First Leadership</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 servant-leader is servant first…. It begins with the natural feeling that one wants to serve, to serve </a:t>
            </a:r>
            <a:r>
              <a:rPr lang="en-US" i="1" dirty="0" smtClean="0"/>
              <a:t>first</a:t>
            </a:r>
            <a:r>
              <a:rPr lang="en-US" dirty="0" smtClean="0"/>
              <a:t>.  Then conscious choice brings one </a:t>
            </a:r>
            <a:r>
              <a:rPr lang="en-US" dirty="0"/>
              <a:t>to aspire to lead” (Greenleaf, 1977, p. 27</a:t>
            </a:r>
            <a:r>
              <a:rPr lang="en-US" dirty="0" smtClean="0"/>
              <a:t>).</a:t>
            </a:r>
          </a:p>
          <a:p>
            <a:pPr marL="0" indent="0">
              <a:buNone/>
            </a:pPr>
            <a:endParaRPr lang="en-US" dirty="0" smtClean="0"/>
          </a:p>
          <a:p>
            <a:r>
              <a:rPr lang="en-US" dirty="0" smtClean="0"/>
              <a:t>“As a framework for leadership development, servant-leadership is focused on the development of the person and the organization for the purpose of creating a more serving caring society</a:t>
            </a:r>
            <a:r>
              <a:rPr lang="en-US" dirty="0"/>
              <a:t>” (Horsman, 2015, p. 12</a:t>
            </a:r>
            <a:r>
              <a:rPr lang="en-US" dirty="0" smtClean="0"/>
              <a:t>). </a:t>
            </a:r>
          </a:p>
          <a:p>
            <a:pPr marL="0" indent="0">
              <a:buNone/>
            </a:pPr>
            <a:endParaRPr lang="en-US" dirty="0" smtClean="0"/>
          </a:p>
          <a:p>
            <a:r>
              <a:rPr lang="en-US" dirty="0" smtClean="0"/>
              <a:t>“What separates servant-leadership from other discussion of leadership is that fundamentally it concerns </a:t>
            </a:r>
            <a:r>
              <a:rPr lang="en-US" i="1" dirty="0" smtClean="0"/>
              <a:t>servants </a:t>
            </a:r>
            <a:r>
              <a:rPr lang="en-US" dirty="0" smtClean="0"/>
              <a:t>who lead, not leaders </a:t>
            </a:r>
            <a:r>
              <a:rPr lang="en-US" dirty="0"/>
              <a:t>who serve” (Horsman, 2015, p. </a:t>
            </a:r>
            <a:r>
              <a:rPr lang="en-US" dirty="0" smtClean="0"/>
              <a:t>14).</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97915" y="2244436"/>
            <a:ext cx="4889049" cy="3666786"/>
          </a:xfrm>
        </p:spPr>
      </p:pic>
    </p:spTree>
    <p:extLst>
      <p:ext uri="{BB962C8B-B14F-4D97-AF65-F5344CB8AC3E}">
        <p14:creationId xmlns:p14="http://schemas.microsoft.com/office/powerpoint/2010/main" val="3983793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Servant-Leadership?</a:t>
            </a:r>
            <a:endParaRPr lang="en-US" dirty="0"/>
          </a:p>
        </p:txBody>
      </p:sp>
      <p:sp>
        <p:nvSpPr>
          <p:cNvPr id="3" name="Content Placeholder 2"/>
          <p:cNvSpPr>
            <a:spLocks noGrp="1"/>
          </p:cNvSpPr>
          <p:nvPr>
            <p:ph idx="1"/>
          </p:nvPr>
        </p:nvSpPr>
        <p:spPr/>
        <p:txBody>
          <a:bodyPr/>
          <a:lstStyle/>
          <a:p>
            <a:r>
              <a:rPr lang="en-US" dirty="0" smtClean="0"/>
              <a:t>Values people and believes in them by valuing them before themselves and deeply listening</a:t>
            </a:r>
          </a:p>
          <a:p>
            <a:r>
              <a:rPr lang="en-US" dirty="0" smtClean="0"/>
              <a:t>Develops people through learning, growth, and encouragement</a:t>
            </a:r>
          </a:p>
          <a:p>
            <a:r>
              <a:rPr lang="en-US" dirty="0" smtClean="0"/>
              <a:t>Builds community by strong relationships by working with others and valuing relationships</a:t>
            </a:r>
          </a:p>
          <a:p>
            <a:r>
              <a:rPr lang="en-US" dirty="0" smtClean="0"/>
              <a:t>Displays authenticity by being open, accountable, willing to learn, and maintaining integrity</a:t>
            </a:r>
          </a:p>
          <a:p>
            <a:r>
              <a:rPr lang="en-US" dirty="0" smtClean="0"/>
              <a:t>Provides leadership by vision, initiative, and clear goals</a:t>
            </a:r>
          </a:p>
          <a:p>
            <a:r>
              <a:rPr lang="en-US" dirty="0" smtClean="0"/>
              <a:t>Shares leadership by creating a shared vision, sharing power, releasing control, and promoting </a:t>
            </a:r>
            <a:r>
              <a:rPr lang="en-US" dirty="0"/>
              <a:t>others (Horsman, 2015, p. </a:t>
            </a:r>
            <a:r>
              <a:rPr lang="en-US" dirty="0" smtClean="0"/>
              <a:t>15)</a:t>
            </a:r>
          </a:p>
          <a:p>
            <a:endParaRPr lang="en-US" dirty="0"/>
          </a:p>
        </p:txBody>
      </p:sp>
    </p:spTree>
    <p:extLst>
      <p:ext uri="{BB962C8B-B14F-4D97-AF65-F5344CB8AC3E}">
        <p14:creationId xmlns:p14="http://schemas.microsoft.com/office/powerpoint/2010/main" val="613006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Servant-Leadership </a:t>
            </a:r>
            <a:br>
              <a:rPr lang="en-US" dirty="0" smtClean="0"/>
            </a:br>
            <a:r>
              <a:rPr lang="en-US" dirty="0" smtClean="0"/>
              <a:t>and Human Development</a:t>
            </a:r>
            <a:endParaRPr lang="en-US" dirty="0"/>
          </a:p>
        </p:txBody>
      </p:sp>
      <p:sp>
        <p:nvSpPr>
          <p:cNvPr id="3" name="Text Placeholder 2"/>
          <p:cNvSpPr>
            <a:spLocks noGrp="1"/>
          </p:cNvSpPr>
          <p:nvPr>
            <p:ph type="body" idx="1"/>
          </p:nvPr>
        </p:nvSpPr>
        <p:spPr/>
        <p:txBody>
          <a:bodyPr/>
          <a:lstStyle/>
          <a:p>
            <a:r>
              <a:rPr lang="en-US" dirty="0" smtClean="0"/>
              <a:t>Hall’s Three Phases	</a:t>
            </a:r>
            <a:endParaRPr lang="en-US" dirty="0"/>
          </a:p>
        </p:txBody>
      </p:sp>
      <p:sp>
        <p:nvSpPr>
          <p:cNvPr id="4" name="Content Placeholder 3"/>
          <p:cNvSpPr>
            <a:spLocks noGrp="1"/>
          </p:cNvSpPr>
          <p:nvPr>
            <p:ph sz="half" idx="2"/>
          </p:nvPr>
        </p:nvSpPr>
        <p:spPr/>
        <p:txBody>
          <a:bodyPr/>
          <a:lstStyle/>
          <a:p>
            <a:r>
              <a:rPr lang="en-US" dirty="0" smtClean="0"/>
              <a:t>Phase I is about survival and limited sense of self beyond it</a:t>
            </a:r>
          </a:p>
          <a:p>
            <a:r>
              <a:rPr lang="en-US" dirty="0" smtClean="0"/>
              <a:t>Phase II is about succeeding in groups and developing skills to work with others</a:t>
            </a:r>
          </a:p>
          <a:p>
            <a:r>
              <a:rPr lang="en-US" dirty="0" smtClean="0"/>
              <a:t>Phase III is about developing an independent sense of ourselves and honoring our own judgement (Horsman, 2015, p. 7)</a:t>
            </a:r>
          </a:p>
        </p:txBody>
      </p:sp>
      <p:sp>
        <p:nvSpPr>
          <p:cNvPr id="5" name="Text Placeholder 4"/>
          <p:cNvSpPr>
            <a:spLocks noGrp="1"/>
          </p:cNvSpPr>
          <p:nvPr>
            <p:ph type="body" sz="quarter" idx="3"/>
          </p:nvPr>
        </p:nvSpPr>
        <p:spPr/>
        <p:txBody>
          <a:bodyPr/>
          <a:lstStyle/>
          <a:p>
            <a:r>
              <a:rPr lang="en-US" dirty="0" smtClean="0"/>
              <a:t>Key Skills Developed		</a:t>
            </a:r>
            <a:endParaRPr lang="en-US" dirty="0"/>
          </a:p>
        </p:txBody>
      </p:sp>
      <p:sp>
        <p:nvSpPr>
          <p:cNvPr id="6" name="Content Placeholder 5"/>
          <p:cNvSpPr>
            <a:spLocks noGrp="1"/>
          </p:cNvSpPr>
          <p:nvPr>
            <p:ph sz="quarter" idx="4"/>
          </p:nvPr>
        </p:nvSpPr>
        <p:spPr/>
        <p:txBody>
          <a:bodyPr/>
          <a:lstStyle/>
          <a:p>
            <a:r>
              <a:rPr lang="en-US" dirty="0" smtClean="0"/>
              <a:t>Instrumental Skills – Skills of the mind and hands</a:t>
            </a:r>
          </a:p>
          <a:p>
            <a:r>
              <a:rPr lang="en-US" dirty="0" smtClean="0"/>
              <a:t>Interpersonal Skills –Understanding others</a:t>
            </a:r>
          </a:p>
          <a:p>
            <a:r>
              <a:rPr lang="en-US" dirty="0" smtClean="0"/>
              <a:t>Imaginal Skills – Creative thinking and vision</a:t>
            </a:r>
          </a:p>
          <a:p>
            <a:r>
              <a:rPr lang="en-US" dirty="0" smtClean="0"/>
              <a:t>System Skills – Understanding the complex systems (Horsman, 2015, p14)</a:t>
            </a:r>
            <a:endParaRPr lang="en-US" dirty="0"/>
          </a:p>
        </p:txBody>
      </p:sp>
    </p:spTree>
    <p:extLst>
      <p:ext uri="{BB962C8B-B14F-4D97-AF65-F5344CB8AC3E}">
        <p14:creationId xmlns:p14="http://schemas.microsoft.com/office/powerpoint/2010/main" val="18587434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Self-Reflection Questions</a:t>
            </a:r>
            <a:endParaRPr lang="en-US" dirty="0"/>
          </a:p>
        </p:txBody>
      </p:sp>
      <p:sp>
        <p:nvSpPr>
          <p:cNvPr id="3" name="Content Placeholder 2"/>
          <p:cNvSpPr>
            <a:spLocks noGrp="1"/>
          </p:cNvSpPr>
          <p:nvPr>
            <p:ph idx="1"/>
          </p:nvPr>
        </p:nvSpPr>
        <p:spPr/>
        <p:txBody>
          <a:bodyPr/>
          <a:lstStyle/>
          <a:p>
            <a:r>
              <a:rPr lang="en-US" dirty="0" smtClean="0"/>
              <a:t>Who have you seen model servant-leadership?  What was it like to work with them?</a:t>
            </a:r>
          </a:p>
          <a:p>
            <a:r>
              <a:rPr lang="en-US" dirty="0" smtClean="0"/>
              <a:t>What are some of your reasons for wanting to put people first?</a:t>
            </a:r>
          </a:p>
          <a:p>
            <a:r>
              <a:rPr lang="en-US" dirty="0" smtClean="0"/>
              <a:t>Which of the 4 leadership skills are you working on developing?  Where do you need to grow in this area?</a:t>
            </a:r>
          </a:p>
          <a:p>
            <a:r>
              <a:rPr lang="en-US" dirty="0" smtClean="0"/>
              <a:t>What does a more caring society look like for you?  How can you create that in your organization?</a:t>
            </a:r>
          </a:p>
          <a:p>
            <a:r>
              <a:rPr lang="en-US" dirty="0" smtClean="0"/>
              <a:t>What does it look like for you to develop people and grow them?  How can you improve in this area?</a:t>
            </a:r>
          </a:p>
          <a:p>
            <a:endParaRPr lang="en-US" dirty="0" smtClean="0"/>
          </a:p>
          <a:p>
            <a:endParaRPr lang="en-US" dirty="0" smtClean="0"/>
          </a:p>
          <a:p>
            <a:endParaRPr lang="en-US" dirty="0"/>
          </a:p>
        </p:txBody>
      </p:sp>
    </p:spTree>
    <p:extLst>
      <p:ext uri="{BB962C8B-B14F-4D97-AF65-F5344CB8AC3E}">
        <p14:creationId xmlns:p14="http://schemas.microsoft.com/office/powerpoint/2010/main" val="4077728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Combines Heart, Mind, &amp; Spirit</a:t>
            </a:r>
            <a:endParaRPr lang="en-US" dirty="0"/>
          </a:p>
        </p:txBody>
      </p:sp>
      <p:sp>
        <p:nvSpPr>
          <p:cNvPr id="4" name="Text Placeholder 3"/>
          <p:cNvSpPr>
            <a:spLocks noGrp="1"/>
          </p:cNvSpPr>
          <p:nvPr>
            <p:ph type="body" idx="1"/>
          </p:nvPr>
        </p:nvSpPr>
        <p:spPr/>
        <p:txBody>
          <a:bodyPr/>
          <a:lstStyle/>
          <a:p>
            <a:r>
              <a:rPr lang="en-US" dirty="0" smtClean="0"/>
              <a:t>Definitions</a:t>
            </a:r>
            <a:endParaRPr lang="en-US" dirty="0"/>
          </a:p>
        </p:txBody>
      </p:sp>
      <p:sp>
        <p:nvSpPr>
          <p:cNvPr id="3" name="Content Placeholder 2"/>
          <p:cNvSpPr>
            <a:spLocks noGrp="1"/>
          </p:cNvSpPr>
          <p:nvPr>
            <p:ph sz="half" idx="2"/>
          </p:nvPr>
        </p:nvSpPr>
        <p:spPr/>
        <p:txBody>
          <a:bodyPr>
            <a:normAutofit/>
          </a:bodyPr>
          <a:lstStyle/>
          <a:p>
            <a:r>
              <a:rPr lang="en-US" dirty="0" smtClean="0"/>
              <a:t>Heart</a:t>
            </a:r>
            <a:r>
              <a:rPr lang="en-US" dirty="0"/>
              <a:t>: regarded as the seat of emotions, personality, attributes.</a:t>
            </a:r>
          </a:p>
          <a:p>
            <a:r>
              <a:rPr lang="en-US" dirty="0"/>
              <a:t>Mind: the thinking and perceiving part of consciousness.</a:t>
            </a:r>
          </a:p>
          <a:p>
            <a:r>
              <a:rPr lang="en-US" dirty="0"/>
              <a:t>Spirit: a pervading animating principle, essential, or characteristic quality of </a:t>
            </a:r>
            <a:r>
              <a:rPr lang="en-US" dirty="0" smtClean="0"/>
              <a:t>life</a:t>
            </a:r>
            <a:r>
              <a:rPr lang="en-US" dirty="0"/>
              <a:t> </a:t>
            </a:r>
            <a:r>
              <a:rPr lang="en-US" dirty="0" smtClean="0"/>
              <a:t>(Spears, 2015).</a:t>
            </a:r>
            <a:endParaRPr lang="en-US" dirty="0"/>
          </a:p>
        </p:txBody>
      </p:sp>
      <p:sp>
        <p:nvSpPr>
          <p:cNvPr id="5" name="Text Placeholder 4"/>
          <p:cNvSpPr>
            <a:spLocks noGrp="1"/>
          </p:cNvSpPr>
          <p:nvPr>
            <p:ph type="body" sz="quarter" idx="3"/>
          </p:nvPr>
        </p:nvSpPr>
        <p:spPr/>
        <p:txBody>
          <a:bodyPr/>
          <a:lstStyle/>
          <a:p>
            <a:r>
              <a:rPr lang="en-US" dirty="0" smtClean="0"/>
              <a:t>Applying Them</a:t>
            </a:r>
            <a:endParaRPr lang="en-US" dirty="0"/>
          </a:p>
        </p:txBody>
      </p:sp>
      <p:sp>
        <p:nvSpPr>
          <p:cNvPr id="6" name="Content Placeholder 5"/>
          <p:cNvSpPr>
            <a:spLocks noGrp="1"/>
          </p:cNvSpPr>
          <p:nvPr>
            <p:ph sz="quarter" idx="4"/>
          </p:nvPr>
        </p:nvSpPr>
        <p:spPr/>
        <p:txBody>
          <a:bodyPr>
            <a:normAutofit/>
          </a:bodyPr>
          <a:lstStyle/>
          <a:p>
            <a:r>
              <a:rPr lang="en-US" dirty="0" smtClean="0"/>
              <a:t>Heart – Caring about and for others.  Seeking to serve others</a:t>
            </a:r>
          </a:p>
          <a:p>
            <a:r>
              <a:rPr lang="en-US" dirty="0" smtClean="0"/>
              <a:t>Mind – Applying creativity and education to find solutions that work for those we serve and the organizations we work with.</a:t>
            </a:r>
          </a:p>
          <a:p>
            <a:r>
              <a:rPr lang="en-US" dirty="0" smtClean="0"/>
              <a:t>Spirit – Connecting to the inner source of wisdom and knowledge.  Finding balance between work and self.</a:t>
            </a:r>
            <a:endParaRPr lang="en-US" dirty="0"/>
          </a:p>
        </p:txBody>
      </p:sp>
    </p:spTree>
    <p:extLst>
      <p:ext uri="{BB962C8B-B14F-4D97-AF65-F5344CB8AC3E}">
        <p14:creationId xmlns:p14="http://schemas.microsoft.com/office/powerpoint/2010/main" val="2871997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Servant Heal Thyself</a:t>
            </a:r>
            <a:r>
              <a:rPr lang="en-US" dirty="0"/>
              <a:t> </a:t>
            </a:r>
            <a:r>
              <a:rPr lang="en-US" dirty="0" smtClean="0"/>
              <a:t>First</a:t>
            </a:r>
            <a:endParaRPr lang="en-US" i="1" dirty="0"/>
          </a:p>
        </p:txBody>
      </p:sp>
      <p:sp>
        <p:nvSpPr>
          <p:cNvPr id="5" name="Text Placeholder 4"/>
          <p:cNvSpPr>
            <a:spLocks noGrp="1"/>
          </p:cNvSpPr>
          <p:nvPr>
            <p:ph type="body" idx="1"/>
          </p:nvPr>
        </p:nvSpPr>
        <p:spPr>
          <a:xfrm>
            <a:off x="1103312" y="1905000"/>
            <a:ext cx="4827313" cy="576262"/>
          </a:xfrm>
        </p:spPr>
        <p:txBody>
          <a:bodyPr/>
          <a:lstStyle/>
          <a:p>
            <a:pPr algn="ctr"/>
            <a:r>
              <a:rPr lang="en-US" dirty="0" smtClean="0"/>
              <a:t>Servant-Leadership Meditation</a:t>
            </a:r>
            <a:endParaRPr lang="en-US" dirty="0"/>
          </a:p>
        </p:txBody>
      </p:sp>
      <p:sp>
        <p:nvSpPr>
          <p:cNvPr id="6" name="Content Placeholder 5"/>
          <p:cNvSpPr>
            <a:spLocks noGrp="1"/>
          </p:cNvSpPr>
          <p:nvPr>
            <p:ph sz="half" idx="2"/>
          </p:nvPr>
        </p:nvSpPr>
        <p:spPr>
          <a:xfrm>
            <a:off x="1345521" y="2548966"/>
            <a:ext cx="4342893" cy="3354060"/>
          </a:xfrm>
        </p:spPr>
        <p:txBody>
          <a:bodyPr>
            <a:normAutofit/>
          </a:bodyPr>
          <a:lstStyle/>
          <a:p>
            <a:r>
              <a:rPr lang="en-US" dirty="0" smtClean="0"/>
              <a:t>May </a:t>
            </a:r>
            <a:r>
              <a:rPr lang="en-US" dirty="0"/>
              <a:t>you be free of pain and suffering.</a:t>
            </a:r>
          </a:p>
          <a:p>
            <a:r>
              <a:rPr lang="en-US" dirty="0"/>
              <a:t> </a:t>
            </a:r>
            <a:r>
              <a:rPr lang="en-US" dirty="0" smtClean="0"/>
              <a:t>May </a:t>
            </a:r>
            <a:r>
              <a:rPr lang="en-US" dirty="0"/>
              <a:t>you be happy.</a:t>
            </a:r>
          </a:p>
          <a:p>
            <a:r>
              <a:rPr lang="en-US" dirty="0"/>
              <a:t> </a:t>
            </a:r>
            <a:r>
              <a:rPr lang="en-US" dirty="0" smtClean="0"/>
              <a:t>May </a:t>
            </a:r>
            <a:r>
              <a:rPr lang="en-US" dirty="0"/>
              <a:t>you love and be loved.</a:t>
            </a:r>
          </a:p>
          <a:p>
            <a:r>
              <a:rPr lang="en-US" dirty="0"/>
              <a:t> </a:t>
            </a:r>
            <a:r>
              <a:rPr lang="en-US" dirty="0" smtClean="0"/>
              <a:t>May </a:t>
            </a:r>
            <a:r>
              <a:rPr lang="en-US" dirty="0"/>
              <a:t>you find the healing that you seek.</a:t>
            </a:r>
          </a:p>
          <a:p>
            <a:r>
              <a:rPr lang="en-US" dirty="0"/>
              <a:t> </a:t>
            </a:r>
            <a:r>
              <a:rPr lang="en-US" dirty="0" smtClean="0"/>
              <a:t>May </a:t>
            </a:r>
            <a:r>
              <a:rPr lang="en-US" dirty="0"/>
              <a:t>you find </a:t>
            </a:r>
            <a:r>
              <a:rPr lang="en-US" dirty="0" smtClean="0"/>
              <a:t>peace (Spears, 2015).  </a:t>
            </a:r>
            <a:endParaRPr lang="en-US" dirty="0"/>
          </a:p>
          <a:p>
            <a:endParaRPr lang="en-US" dirty="0"/>
          </a:p>
        </p:txBody>
      </p:sp>
      <p:pic>
        <p:nvPicPr>
          <p:cNvPr id="13" name="Content Placeholder 12"/>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369103" y="2057400"/>
            <a:ext cx="5279106" cy="3851739"/>
          </a:xfrm>
        </p:spPr>
      </p:pic>
    </p:spTree>
    <p:extLst>
      <p:ext uri="{BB962C8B-B14F-4D97-AF65-F5344CB8AC3E}">
        <p14:creationId xmlns:p14="http://schemas.microsoft.com/office/powerpoint/2010/main" val="967342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1641764" y="624110"/>
            <a:ext cx="9862847" cy="1280890"/>
          </a:xfrm>
        </p:spPr>
        <p:txBody>
          <a:bodyPr/>
          <a:lstStyle/>
          <a:p>
            <a:pPr algn="ctr"/>
            <a:r>
              <a:rPr lang="en-US" dirty="0" smtClean="0"/>
              <a:t>Aligning Words and Actions</a:t>
            </a:r>
            <a:endParaRPr lang="en-US" dirty="0"/>
          </a:p>
        </p:txBody>
      </p:sp>
      <p:sp>
        <p:nvSpPr>
          <p:cNvPr id="12" name="Content Placeholder 11"/>
          <p:cNvSpPr>
            <a:spLocks noGrp="1"/>
          </p:cNvSpPr>
          <p:nvPr>
            <p:ph sz="half" idx="2"/>
          </p:nvPr>
        </p:nvSpPr>
        <p:spPr>
          <a:xfrm>
            <a:off x="7190747" y="1905000"/>
            <a:ext cx="4313864" cy="4184072"/>
          </a:xfrm>
        </p:spPr>
        <p:txBody>
          <a:bodyPr>
            <a:normAutofit fontScale="92500" lnSpcReduction="10000"/>
          </a:bodyPr>
          <a:lstStyle/>
          <a:p>
            <a:pPr marL="0" indent="0">
              <a:buNone/>
            </a:pPr>
            <a:r>
              <a:rPr lang="en-US" dirty="0" smtClean="0"/>
              <a:t>“At the highest level of skill attainment you can teach by demonstrating – </a:t>
            </a:r>
            <a:r>
              <a:rPr lang="en-US" i="1" dirty="0" smtClean="0"/>
              <a:t>being </a:t>
            </a:r>
            <a:r>
              <a:rPr lang="en-US" dirty="0" smtClean="0"/>
              <a:t>– the change you (and possibly others) desire to experience in themselves and in the world around them.  This does not require you to be perfect, because nobody is perfect; it means that you have integrity and you are consistent.  What you teach others by words and how you behave (deeds) are the same.  You walk your talk.  You are peaceful, compassionate, and wise in times of stress, and your behavior during these times allows you to become a role model for </a:t>
            </a:r>
            <a:r>
              <a:rPr lang="en-US" dirty="0"/>
              <a:t>others (Wigglesworth, 2012, p. 105</a:t>
            </a:r>
            <a:r>
              <a:rPr lang="en-US" dirty="0" smtClean="0"/>
              <a:t>).</a:t>
            </a:r>
            <a:endParaRPr lang="en-US" dirty="0"/>
          </a:p>
        </p:txBody>
      </p:sp>
      <p:pic>
        <p:nvPicPr>
          <p:cNvPr id="15" name="Content Placeholder 1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4955" y="1905000"/>
            <a:ext cx="5860470" cy="2930235"/>
          </a:xfrm>
        </p:spPr>
      </p:pic>
    </p:spTree>
    <p:extLst>
      <p:ext uri="{BB962C8B-B14F-4D97-AF65-F5344CB8AC3E}">
        <p14:creationId xmlns:p14="http://schemas.microsoft.com/office/powerpoint/2010/main" val="450141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Self-Reflection Questions</a:t>
            </a:r>
            <a:endParaRPr lang="en-US" dirty="0"/>
          </a:p>
        </p:txBody>
      </p:sp>
      <p:sp>
        <p:nvSpPr>
          <p:cNvPr id="6" name="Content Placeholder 5"/>
          <p:cNvSpPr>
            <a:spLocks noGrp="1"/>
          </p:cNvSpPr>
          <p:nvPr>
            <p:ph idx="1"/>
          </p:nvPr>
        </p:nvSpPr>
        <p:spPr/>
        <p:txBody>
          <a:bodyPr/>
          <a:lstStyle/>
          <a:p>
            <a:r>
              <a:rPr lang="en-US" dirty="0" smtClean="0"/>
              <a:t>Is your heart, mind, and spirit aligned in how you are leading now?  What areas need to grow?</a:t>
            </a:r>
          </a:p>
          <a:p>
            <a:r>
              <a:rPr lang="en-US" dirty="0" smtClean="0"/>
              <a:t>How did it feel to wish the end of suffering for others?  Were there people that were difficult to envision happiness?  How can you heal this challenge?</a:t>
            </a:r>
          </a:p>
          <a:p>
            <a:r>
              <a:rPr lang="en-US" dirty="0" smtClean="0"/>
              <a:t>How did you feel after you let people go and let your own suffering go?</a:t>
            </a:r>
          </a:p>
          <a:p>
            <a:r>
              <a:rPr lang="en-US" dirty="0" smtClean="0"/>
              <a:t>Are you aligned with your words and your actions?  Where are you good at this and where do you need some improvement?</a:t>
            </a:r>
          </a:p>
          <a:p>
            <a:r>
              <a:rPr lang="en-US" dirty="0" smtClean="0"/>
              <a:t>Are you aligned with your spirit?  Are you doing things that do not feel right for you?  What are they?  How can you align them?</a:t>
            </a:r>
          </a:p>
          <a:p>
            <a:endParaRPr lang="en-US" dirty="0" smtClean="0"/>
          </a:p>
          <a:p>
            <a:endParaRPr lang="en-US" dirty="0"/>
          </a:p>
        </p:txBody>
      </p:sp>
    </p:spTree>
    <p:extLst>
      <p:ext uri="{BB962C8B-B14F-4D97-AF65-F5344CB8AC3E}">
        <p14:creationId xmlns:p14="http://schemas.microsoft.com/office/powerpoint/2010/main" val="132866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1934</TotalTime>
  <Words>1498</Words>
  <Application>Microsoft Office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Spirituality &amp;  Servant- Leadership </vt:lpstr>
      <vt:lpstr>Servant First Leadership</vt:lpstr>
      <vt:lpstr>What is Servant-Leadership?</vt:lpstr>
      <vt:lpstr>Servant-Leadership  and Human Development</vt:lpstr>
      <vt:lpstr>Self-Reflection Questions</vt:lpstr>
      <vt:lpstr>Combines Heart, Mind, &amp; Spirit</vt:lpstr>
      <vt:lpstr>Servant Heal Thyself First</vt:lpstr>
      <vt:lpstr>Aligning Words and Actions</vt:lpstr>
      <vt:lpstr>Self-Reflection Questions</vt:lpstr>
      <vt:lpstr>Building a Good Society</vt:lpstr>
      <vt:lpstr>Spirituality as a Life Orientation</vt:lpstr>
      <vt:lpstr>Leading is Giving</vt:lpstr>
      <vt:lpstr>Leading is Love</vt:lpstr>
      <vt:lpstr>Self-Reflection Questions</vt:lpstr>
      <vt:lpstr>Taking God’s Hand</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Kara Keating</dc:creator>
  <cp:lastModifiedBy>Kara Keating</cp:lastModifiedBy>
  <cp:revision>22</cp:revision>
  <dcterms:created xsi:type="dcterms:W3CDTF">2015-10-22T20:51:08Z</dcterms:created>
  <dcterms:modified xsi:type="dcterms:W3CDTF">2015-10-24T05:06:02Z</dcterms:modified>
</cp:coreProperties>
</file>